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83" r:id="rId3"/>
    <p:sldId id="301" r:id="rId4"/>
    <p:sldId id="302" r:id="rId5"/>
    <p:sldId id="303" r:id="rId6"/>
    <p:sldId id="304" r:id="rId7"/>
    <p:sldId id="290" r:id="rId8"/>
    <p:sldId id="305" r:id="rId9"/>
    <p:sldId id="309" r:id="rId10"/>
    <p:sldId id="299" r:id="rId11"/>
    <p:sldId id="306" r:id="rId12"/>
    <p:sldId id="307" r:id="rId13"/>
    <p:sldId id="308" r:id="rId14"/>
    <p:sldId id="286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Ko" initials="Tim Ko" lastIdx="1" clrIdx="0">
    <p:extLst>
      <p:ext uri="{19B8F6BF-5375-455C-9EA6-DF929625EA0E}">
        <p15:presenceInfo xmlns:p15="http://schemas.microsoft.com/office/powerpoint/2012/main" userId="Tim K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51" autoAdjust="0"/>
    <p:restoredTop sz="94246" autoAdjust="0"/>
  </p:normalViewPr>
  <p:slideViewPr>
    <p:cSldViewPr snapToGrid="0">
      <p:cViewPr varScale="1">
        <p:scale>
          <a:sx n="86" d="100"/>
          <a:sy n="86" d="100"/>
        </p:scale>
        <p:origin x="224" y="5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Dezentral</c:v>
                </c:pt>
              </c:strCache>
            </c:strRef>
          </c:tx>
          <c:spPr>
            <a:ln w="38100" cap="flat" cmpd="dbl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43</c:v>
                </c:pt>
                <c:pt idx="3">
                  <c:v>102</c:v>
                </c:pt>
                <c:pt idx="4">
                  <c:v>105</c:v>
                </c:pt>
                <c:pt idx="5">
                  <c:v>107</c:v>
                </c:pt>
                <c:pt idx="6">
                  <c:v>110</c:v>
                </c:pt>
                <c:pt idx="7">
                  <c:v>109</c:v>
                </c:pt>
                <c:pt idx="8">
                  <c:v>110</c:v>
                </c:pt>
                <c:pt idx="9">
                  <c:v>109</c:v>
                </c:pt>
                <c:pt idx="10">
                  <c:v>110</c:v>
                </c:pt>
                <c:pt idx="11">
                  <c:v>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43-1844-91ED-AF6C92E9964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Flächig</c:v>
                </c:pt>
              </c:strCache>
            </c:strRef>
          </c:tx>
          <c:spPr>
            <a:ln w="38100" cap="flat" cmpd="dbl" algn="ctr">
              <a:solidFill>
                <a:schemeClr val="accent2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42</c:v>
                </c:pt>
                <c:pt idx="3">
                  <c:v>78</c:v>
                </c:pt>
                <c:pt idx="4">
                  <c:v>83</c:v>
                </c:pt>
                <c:pt idx="5">
                  <c:v>84</c:v>
                </c:pt>
                <c:pt idx="6">
                  <c:v>86</c:v>
                </c:pt>
                <c:pt idx="7">
                  <c:v>86</c:v>
                </c:pt>
                <c:pt idx="8">
                  <c:v>86</c:v>
                </c:pt>
                <c:pt idx="9">
                  <c:v>86</c:v>
                </c:pt>
                <c:pt idx="10">
                  <c:v>86</c:v>
                </c:pt>
                <c:pt idx="11">
                  <c:v>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743-1844-91ED-AF6C92E99644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Zentral</c:v>
                </c:pt>
              </c:strCache>
            </c:strRef>
          </c:tx>
          <c:spPr>
            <a:ln w="38100" cap="flat" cmpd="dbl" algn="ctr">
              <a:solidFill>
                <a:schemeClr val="accent3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Tabelle1!$D$2:$D$13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10</c:v>
                </c:pt>
                <c:pt idx="6">
                  <c:v>72</c:v>
                </c:pt>
                <c:pt idx="7">
                  <c:v>78</c:v>
                </c:pt>
                <c:pt idx="8">
                  <c:v>86</c:v>
                </c:pt>
                <c:pt idx="9">
                  <c:v>87</c:v>
                </c:pt>
                <c:pt idx="10">
                  <c:v>88</c:v>
                </c:pt>
                <c:pt idx="11">
                  <c:v>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743-1844-91ED-AF6C92E99644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Spinne</c:v>
                </c:pt>
              </c:strCache>
            </c:strRef>
          </c:tx>
          <c:spPr>
            <a:ln w="38100" cap="flat" cmpd="dbl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Tabelle1!$E$2:$E$13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68</c:v>
                </c:pt>
                <c:pt idx="3">
                  <c:v>108</c:v>
                </c:pt>
                <c:pt idx="4">
                  <c:v>113</c:v>
                </c:pt>
                <c:pt idx="5">
                  <c:v>112</c:v>
                </c:pt>
                <c:pt idx="6">
                  <c:v>114</c:v>
                </c:pt>
                <c:pt idx="7">
                  <c:v>116</c:v>
                </c:pt>
                <c:pt idx="8">
                  <c:v>118</c:v>
                </c:pt>
                <c:pt idx="9">
                  <c:v>118</c:v>
                </c:pt>
                <c:pt idx="10">
                  <c:v>118</c:v>
                </c:pt>
                <c:pt idx="11">
                  <c:v>118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743-1844-91ED-AF6C92E99644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Zufällig</c:v>
                </c:pt>
              </c:strCache>
            </c:strRef>
          </c:tx>
          <c:spPr>
            <a:ln w="38100" cap="flat" cmpd="dbl" algn="ctr">
              <a:solidFill>
                <a:schemeClr val="accent5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Tabelle1!$F$2:$F$13</c:f>
              <c:numCache>
                <c:formatCode>General</c:formatCode>
                <c:ptCount val="12"/>
                <c:pt idx="0">
                  <c:v>104</c:v>
                </c:pt>
                <c:pt idx="1">
                  <c:v>106</c:v>
                </c:pt>
                <c:pt idx="2">
                  <c:v>106</c:v>
                </c:pt>
                <c:pt idx="3">
                  <c:v>106</c:v>
                </c:pt>
                <c:pt idx="4">
                  <c:v>106</c:v>
                </c:pt>
                <c:pt idx="5">
                  <c:v>106</c:v>
                </c:pt>
                <c:pt idx="6">
                  <c:v>106</c:v>
                </c:pt>
                <c:pt idx="7">
                  <c:v>106</c:v>
                </c:pt>
                <c:pt idx="8">
                  <c:v>106</c:v>
                </c:pt>
                <c:pt idx="9">
                  <c:v>106</c:v>
                </c:pt>
                <c:pt idx="10">
                  <c:v>106</c:v>
                </c:pt>
                <c:pt idx="11">
                  <c:v>106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743-1844-91ED-AF6C92E996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3891584"/>
        <c:axId val="423892368"/>
      </c:lineChart>
      <c:catAx>
        <c:axId val="423891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 dirty="0">
                    <a:solidFill>
                      <a:schemeClr val="tx1"/>
                    </a:solidFill>
                  </a:rPr>
                  <a:t>Eingestellte</a:t>
                </a:r>
                <a:r>
                  <a:rPr lang="de-DE" sz="1600" baseline="0" dirty="0">
                    <a:solidFill>
                      <a:schemeClr val="tx1"/>
                    </a:solidFill>
                  </a:rPr>
                  <a:t> </a:t>
                </a:r>
                <a:r>
                  <a:rPr lang="de-DE" sz="1600" dirty="0">
                    <a:solidFill>
                      <a:schemeClr val="tx1"/>
                    </a:solidFill>
                  </a:rPr>
                  <a:t>Maximallast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23892368"/>
        <c:crosses val="autoZero"/>
        <c:auto val="1"/>
        <c:lblAlgn val="ctr"/>
        <c:lblOffset val="100"/>
        <c:noMultiLvlLbl val="0"/>
      </c:catAx>
      <c:valAx>
        <c:axId val="423892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 dirty="0">
                    <a:solidFill>
                      <a:schemeClr val="tx1"/>
                    </a:solidFill>
                  </a:rPr>
                  <a:t>Anzahl der </a:t>
                </a:r>
                <a:r>
                  <a:rPr lang="de-DE" sz="1800" dirty="0" err="1">
                    <a:solidFill>
                      <a:schemeClr val="tx1"/>
                    </a:solidFill>
                  </a:rPr>
                  <a:t>Szenraios</a:t>
                </a:r>
                <a:r>
                  <a:rPr lang="de-DE" sz="1800" baseline="0" dirty="0">
                    <a:solidFill>
                      <a:schemeClr val="tx1"/>
                    </a:solidFill>
                  </a:rPr>
                  <a:t> die Synchronisieren</a:t>
                </a:r>
                <a:endParaRPr lang="de-DE" sz="1800" dirty="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23891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1T00:24:45.179" idx="1">
    <p:pos x="2279" y="449"/>
    <p:text>erste Ideen, müssen noch überprüft und ergänzt werden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7909C-444F-4175-AB98-2EFB576E31A2}" type="datetimeFigureOut">
              <a:rPr lang="de-DE" smtClean="0"/>
              <a:t>30.06.19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0BD0E-9443-447A-B3F9-59B0297E34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715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5BC597-7DEC-48E4-BA3E-2620EE000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15CE82-5D0C-40BE-80F8-AB6B13E0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BD15E8-F06F-4FC8-8475-087DE8AA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4C24C-7FB7-42F7-B0AA-DF2982399B75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16C970-2BF6-491C-9436-720EF263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55E093-0327-4C95-B8BF-EB6051AD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09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5F5D18-E726-49AE-B908-5C1DC958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E5A2D47-46E9-4F03-9C9B-E6CAB2A4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21FE7-D5D4-4AEB-990E-2E4B722D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C97B-A8D2-4214-899C-7D170932CC26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FC0D72-24E9-45AF-9BED-EFA2DD70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969B6F-3593-4DC5-858A-6209AF7A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81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DDD574F-2921-4404-81C3-DB6B61E91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E17F9B-7040-4FBB-B1D6-E4BADC99A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84BF27-4617-4711-AB69-852A5683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BC19-122B-4CDD-994D-F2833094EF2E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312FD6-E6DD-41F1-A8F7-31728F9F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15FEDA-7863-4450-BCCC-0EDECDDF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50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7952BB-8289-4D58-ADA1-32D1FBB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0865-BC5A-4138-B3B3-4033CEEBB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40A4F3-54DC-4A21-A799-DE5653C6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3D06-359F-4774-96E8-73359AEAD067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30EC01-6859-462C-AB60-67D43AC0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63D9E0-22CB-4559-A9A8-EB5CE768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4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667AD-8465-43AC-ACFF-AAA8238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CB812E-E722-4C7E-A2DA-98F2F4828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3E217D-2ED8-4F4F-9F55-E4311AC4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15E1-8012-4F62-B9E1-17A6D4CC06DB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F04E4-3BE4-424C-9F25-61C668DA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76C209-2E5C-403A-865E-9318863C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0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CA63E-9E22-4269-A0A8-F764FE4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6E23C5-5F15-488C-9005-F9BC84255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AFCD32-E1F7-4C4A-BC33-C879BDAA5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0FA09E-84D1-4B77-85D0-B5C3E77C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3CC8-E211-4813-B1F5-95B2CF5E89E4}" type="datetime1">
              <a:rPr lang="de-DE" smtClean="0"/>
              <a:t>30.06.19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D25A9A-B48A-4DB9-9AF2-8ABB7127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8705B6-1087-4D29-9973-FB5A37AF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E87E8-CE90-4984-BDBE-D0E7111D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CF2B2B-CEC9-4B0E-8D95-F858DF90F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A22C89-9089-458A-B5B8-ADB8CFF69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B592752-13A5-44DB-A8CE-4B6BEFC5E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1AED3C9-8D63-4D4F-8EAB-67B73248D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88809D6-4A7F-47F1-BFCD-B7B5F09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0EF45-DE02-4B4F-B45A-569FA5A55C3B}" type="datetime1">
              <a:rPr lang="de-DE" smtClean="0"/>
              <a:t>30.06.19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9C25E5B-9323-4FC7-88AA-2D3AE2D0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22E4101-1568-44F5-859F-A8F838B0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0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BF43B-8CA8-4ABD-B1F6-6E30720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47C6A9B-1A5E-4DF6-A9D0-FEAF6A2D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062E5-C7B0-4BC9-BEB2-57F49C8C0697}" type="datetime1">
              <a:rPr lang="de-DE" smtClean="0"/>
              <a:t>30.06.19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2C797F-3AE9-490C-B3D5-90A2539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3DE4C9-473F-4FAC-8B77-BE25EC73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7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73BE1E-EAF2-4FD8-9559-2E7952B43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438D1-7E45-4DFE-AEF6-28AAD350A8A6}" type="datetime1">
              <a:rPr lang="de-DE" smtClean="0"/>
              <a:t>30.06.19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9587B6C-8B47-4E5A-B34B-CD7D0154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869F9D-AEB0-422E-9686-C05DEC9D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24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C99441-8097-4C52-B4AB-2D28E9CE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97DA6-9D0B-46AC-8F34-76CBF751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4FBAFAE-2108-414F-85A5-14BF6A8B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67FA8D-BFFB-43EB-BF20-C914BE87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1760-DA1C-401D-8BAE-12D988FAD043}" type="datetime1">
              <a:rPr lang="de-DE" smtClean="0"/>
              <a:t>30.06.19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E8EEA9-F898-49FB-9588-4EECB9A2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5E4A11-BF39-42D3-996A-FA9896D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63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8BCBC-520A-44BA-85EA-DAF3B2B87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FF16960-E490-4BF7-A61B-F6435402C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9307146-74A6-4DDD-9187-7A71810D1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045113F-9CBE-48EB-AA54-B07B142AB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F807F-8B17-46C2-BCB5-191E93B8BA4C}" type="datetime1">
              <a:rPr lang="de-DE" smtClean="0"/>
              <a:t>30.06.19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C2F488-16C4-4BE2-8504-27A1875AD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87621-CCF8-4AB6-A71E-706CFEE6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56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F933F57-66B0-455E-B034-3DA12C5C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472133-A66F-490E-BA91-B0700F8BA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7F12BA-8B84-4D0F-AF53-E92B0705E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F030-1F1D-4163-9886-EA23F5B2F7E4}" type="datetime1">
              <a:rPr lang="de-DE" smtClean="0"/>
              <a:t>30.06.19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C7B912-2AF5-49E8-B4DB-0BC544BD0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9C91-762C-44FC-9346-6EB20742A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8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-maps.com/carte.php?num_car=24028&amp;lang=de" TargetMode="External"/><Relationship Id="rId2" Type="http://schemas.openxmlformats.org/officeDocument/2006/relationships/hyperlink" Target="https://www.thebeachtomatoshack.com/karte-von-nrw-mit-allen-stadt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e.orf.at/v2/news/stories/2506538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646981"/>
            <a:ext cx="10746658" cy="307001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Naturwissenschaften: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b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67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Vergleich von Netzwerkkonzeptionen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"/>
              <a:ea typeface="DengXian Light" panose="020B0503020204020204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4454076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Stegemerten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48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1753" y="1781002"/>
            <a:ext cx="2627312" cy="255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74" y="1397479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10</a:t>
            </a:fld>
            <a:endParaRPr lang="de-DE"/>
          </a:p>
        </p:txBody>
      </p:sp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208" y="1758948"/>
            <a:ext cx="2645063" cy="257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6915" y="1758948"/>
            <a:ext cx="2626020" cy="25781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004" y="1353341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644" y="1364368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20C683E6-0EBF-934A-B84A-7FB7B2BECE6B}"/>
              </a:ext>
            </a:extLst>
          </p:cNvPr>
          <p:cNvSpPr txBox="1">
            <a:spLocks/>
          </p:cNvSpPr>
          <p:nvPr/>
        </p:nvSpPr>
        <p:spPr>
          <a:xfrm>
            <a:off x="470646" y="4934310"/>
            <a:ext cx="3669524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Zentralisiert</a:t>
            </a:r>
          </a:p>
          <a:p>
            <a:pPr algn="ctr"/>
            <a:r>
              <a:rPr lang="de-DE" sz="1800" dirty="0">
                <a:latin typeface="Source Sans Pro"/>
              </a:rPr>
              <a:t>Gesamtlänge: 270,500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76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0,11 - 0,15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3D0B5773-874D-4F45-ABA4-3BBA2577DF2E}"/>
              </a:ext>
            </a:extLst>
          </p:cNvPr>
          <p:cNvSpPr txBox="1">
            <a:spLocks/>
          </p:cNvSpPr>
          <p:nvPr/>
        </p:nvSpPr>
        <p:spPr>
          <a:xfrm>
            <a:off x="4249272" y="4934310"/>
            <a:ext cx="3545368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Flächig</a:t>
            </a:r>
          </a:p>
          <a:p>
            <a:pPr algn="ctr"/>
            <a:r>
              <a:rPr lang="de-DE" sz="1800" dirty="0">
                <a:latin typeface="Source Sans Pro"/>
              </a:rPr>
              <a:t>Gesamtlänge: 310,812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71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0,09 - 0,11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4FD04C59-1F93-0048-999B-CB5B8EAF68A8}"/>
              </a:ext>
            </a:extLst>
          </p:cNvPr>
          <p:cNvSpPr txBox="1">
            <a:spLocks/>
          </p:cNvSpPr>
          <p:nvPr/>
        </p:nvSpPr>
        <p:spPr>
          <a:xfrm>
            <a:off x="7794641" y="4934310"/>
            <a:ext cx="381819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Dezentral</a:t>
            </a:r>
          </a:p>
          <a:p>
            <a:pPr algn="ctr"/>
            <a:r>
              <a:rPr lang="de-DE" sz="1800" dirty="0">
                <a:latin typeface="Source Sans Pro"/>
              </a:rPr>
              <a:t>Gesamtlänge: 356,985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80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– 0,12</a:t>
            </a:r>
          </a:p>
        </p:txBody>
      </p:sp>
    </p:spTree>
    <p:extLst>
      <p:ext uri="{BB962C8B-B14F-4D97-AF65-F5344CB8AC3E}">
        <p14:creationId xmlns:p14="http://schemas.microsoft.com/office/powerpoint/2010/main" val="98990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11</a:t>
            </a:fld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1922806" y="4951846"/>
            <a:ext cx="3603452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Zufall</a:t>
            </a:r>
          </a:p>
          <a:p>
            <a:pPr algn="ctr"/>
            <a:r>
              <a:rPr lang="de-DE" sz="1800" dirty="0" err="1">
                <a:latin typeface="Source Sans Pro"/>
              </a:rPr>
              <a:t>Gesamtlänge:X</a:t>
            </a:r>
            <a:endParaRPr lang="de-DE" sz="1800" dirty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Synchronisationszeit: 83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&lt;0,08</a:t>
            </a: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6320118" y="4934310"/>
            <a:ext cx="458096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Spinne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79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0,10 – 0,12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798" y="1349287"/>
            <a:ext cx="3233468" cy="3389313"/>
          </a:xfrm>
          <a:prstGeom prst="rect">
            <a:avLst/>
          </a:prstGeom>
          <a:noFill/>
        </p:spPr>
      </p:pic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866" y="1349513"/>
            <a:ext cx="3233469" cy="3389313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98" y="1349287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865" y="1349514"/>
            <a:ext cx="3233470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2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Kaskadenausfälle</a:t>
            </a:r>
          </a:p>
        </p:txBody>
      </p:sp>
      <p:graphicFrame>
        <p:nvGraphicFramePr>
          <p:cNvPr id="17" name="Inhaltsplatzhalter 1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47446"/>
          <a:ext cx="10515600" cy="4629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072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Source Sans Pro"/>
              </a:rPr>
              <a:t>Unser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Zufall war gut in Kaskadenausfall, war sehr schnell in einer Phase, aber dann erst spät synchronisiert</a:t>
            </a:r>
          </a:p>
          <a:p>
            <a:r>
              <a:rPr lang="de-DE" dirty="0"/>
              <a:t>Zentralisiertes Netz eher schlechter (erst bei höherer </a:t>
            </a:r>
            <a:r>
              <a:rPr lang="de-DE" dirty="0" err="1"/>
              <a:t>Maxlast</a:t>
            </a:r>
            <a:r>
              <a:rPr lang="de-DE" dirty="0"/>
              <a:t> Synchronisierungen), dafür aber weniger Kabel</a:t>
            </a:r>
          </a:p>
          <a:p>
            <a:r>
              <a:rPr lang="de-DE" dirty="0"/>
              <a:t>Grenzen unserer Untersuchung:</a:t>
            </a:r>
          </a:p>
          <a:p>
            <a:pPr lvl="1"/>
            <a:r>
              <a:rPr lang="de-DE" dirty="0"/>
              <a:t>Nur Beispiele, keine ausreichende Systematik -&gt; zu viel Rechendauer</a:t>
            </a:r>
          </a:p>
          <a:p>
            <a:pPr lvl="1"/>
            <a:r>
              <a:rPr lang="de-DE" dirty="0"/>
              <a:t>Synchronisationszeit kein realistisches Kriterium? (Netz wird nicht komplett auf einmal hochgefahren)</a:t>
            </a:r>
          </a:p>
          <a:p>
            <a:pPr lvl="1"/>
            <a:endParaRPr lang="de-DE" dirty="0"/>
          </a:p>
          <a:p>
            <a:r>
              <a:rPr lang="de-DE" dirty="0"/>
              <a:t>Grenzen des Modells: </a:t>
            </a:r>
          </a:p>
          <a:p>
            <a:pPr lvl="1"/>
            <a:r>
              <a:rPr lang="de-DE" dirty="0"/>
              <a:t>System aus zwei Verbrauchern synchronisiert noch (</a:t>
            </a:r>
            <a:r>
              <a:rPr lang="de-DE" dirty="0" err="1"/>
              <a:t>vgl</a:t>
            </a:r>
            <a:r>
              <a:rPr lang="de-DE" dirty="0"/>
              <a:t> Kaskadenvideo)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1728496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 der nicht selbst erstellten Bilder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https://www.thebeachtomatoshack.com/karte-von-nrw-mit-allen-stadten.html</a:t>
            </a:r>
            <a:r>
              <a:rPr lang="de-DE" dirty="0"/>
              <a:t> (28.06.2019)</a:t>
            </a:r>
          </a:p>
          <a:p>
            <a:r>
              <a:rPr lang="de-DE" dirty="0">
                <a:hlinkClick r:id="rId3"/>
              </a:rPr>
              <a:t>https://d-maps.com/carte.php?num_car=24028&amp;lang=de</a:t>
            </a:r>
            <a:r>
              <a:rPr lang="de-DE" dirty="0"/>
              <a:t> (30.06.2019)</a:t>
            </a:r>
          </a:p>
          <a:p>
            <a:r>
              <a:rPr lang="de-DE" dirty="0">
                <a:hlinkClick r:id="rId4"/>
              </a:rPr>
              <a:t>https://noe.orf.at/v2/news/stories/2506538/</a:t>
            </a:r>
            <a:r>
              <a:rPr lang="de-DE" dirty="0"/>
              <a:t> (30.06.2019)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3446293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290" y="1482813"/>
            <a:ext cx="9700094" cy="3164494"/>
          </a:xfrm>
        </p:spPr>
        <p:txBody>
          <a:bodyPr>
            <a:noAutofit/>
          </a:bodyPr>
          <a:lstStyle/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geeignet?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</a:t>
            </a:fld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2AB619B-D130-5C4A-8404-2AF4888674A8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</a:t>
            </a:r>
            <a:r>
              <a:rPr lang="de-DE" sz="54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in NRW </a:t>
            </a:r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geeignet?</a:t>
            </a:r>
          </a:p>
        </p:txBody>
      </p:sp>
    </p:spTree>
    <p:extLst>
      <p:ext uri="{BB962C8B-B14F-4D97-AF65-F5344CB8AC3E}">
        <p14:creationId xmlns:p14="http://schemas.microsoft.com/office/powerpoint/2010/main" val="87492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5D320EF-253D-8049-8839-9DAAF3F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3</a:t>
            </a:fld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F5A6DEB-1630-E04D-AF79-BAC53610986E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Was benötigen wir dafür als Grundlage?</a:t>
            </a:r>
          </a:p>
        </p:txBody>
      </p:sp>
    </p:spTree>
    <p:extLst>
      <p:ext uri="{BB962C8B-B14F-4D97-AF65-F5344CB8AC3E}">
        <p14:creationId xmlns:p14="http://schemas.microsoft.com/office/powerpoint/2010/main" val="198360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7E77EDFE-A253-724F-A719-1C3D7FA91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46" y="1240247"/>
            <a:ext cx="4267201" cy="426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6F2949-02E3-FC4E-8365-3A342CAE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4</a:t>
            </a:fld>
            <a:endParaRPr lang="de-DE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CE192F11-62F9-194D-8DCB-C499C83A6834}"/>
              </a:ext>
            </a:extLst>
          </p:cNvPr>
          <p:cNvSpPr/>
          <p:nvPr/>
        </p:nvSpPr>
        <p:spPr>
          <a:xfrm>
            <a:off x="7448862" y="595670"/>
            <a:ext cx="2323475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Karte von NRW</a:t>
            </a: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id="{969F8205-7FBA-694A-ACEA-ABAAF27DFF13}"/>
              </a:ext>
            </a:extLst>
          </p:cNvPr>
          <p:cNvSpPr/>
          <p:nvPr/>
        </p:nvSpPr>
        <p:spPr>
          <a:xfrm>
            <a:off x="8300177" y="1396305"/>
            <a:ext cx="620843" cy="881534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DB6AEB80-EDD6-8A48-9F8D-258667B7CC59}"/>
              </a:ext>
            </a:extLst>
          </p:cNvPr>
          <p:cNvSpPr/>
          <p:nvPr/>
        </p:nvSpPr>
        <p:spPr>
          <a:xfrm>
            <a:off x="6976046" y="2433897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Vereinfachte Karte von NRW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A12DF50-739E-B741-BA55-CC085E53EEFA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701168" y="1504435"/>
            <a:chExt cx="4647184" cy="4504735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FB42B584-06AD-C74D-BF9C-A4C2A387DC5E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28D9110E-528F-6A46-9262-715200673F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168" y="1504435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726C0FDD-2832-6F4C-BDEB-A6B2A1CD8B25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650761" y="1491989"/>
            <a:chExt cx="4647184" cy="4504735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4D58D282-D8E5-8447-ACFB-D27DA218BB5F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6" name="Picture 4">
              <a:extLst>
                <a:ext uri="{FF2B5EF4-FFF2-40B4-BE49-F238E27FC236}">
                  <a16:creationId xmlns:a16="http://schemas.microsoft.com/office/drawing/2014/main" id="{6AFC86D8-1D30-1842-B844-9A19A3F326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761" y="1491989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7" name="Pfeil nach unten 16">
            <a:extLst>
              <a:ext uri="{FF2B5EF4-FFF2-40B4-BE49-F238E27FC236}">
                <a16:creationId xmlns:a16="http://schemas.microsoft.com/office/drawing/2014/main" id="{9F60C7BD-3B8B-DF40-AD4E-033EAADFD90C}"/>
              </a:ext>
            </a:extLst>
          </p:cNvPr>
          <p:cNvSpPr/>
          <p:nvPr/>
        </p:nvSpPr>
        <p:spPr>
          <a:xfrm>
            <a:off x="8306423" y="3144591"/>
            <a:ext cx="620843" cy="112753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id="{FA09AF9D-15E7-BE4D-88FE-755F62D16028}"/>
              </a:ext>
            </a:extLst>
          </p:cNvPr>
          <p:cNvSpPr/>
          <p:nvPr/>
        </p:nvSpPr>
        <p:spPr>
          <a:xfrm>
            <a:off x="6976047" y="4428182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Verschiede Netzwerke zum Vergleichen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BB51CB6B-1FA3-8D48-883E-64CAEF64A250}"/>
              </a:ext>
            </a:extLst>
          </p:cNvPr>
          <p:cNvSpPr/>
          <p:nvPr/>
        </p:nvSpPr>
        <p:spPr>
          <a:xfrm>
            <a:off x="8851378" y="3400285"/>
            <a:ext cx="1841918" cy="322289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Graphentheorie</a:t>
            </a:r>
          </a:p>
        </p:txBody>
      </p:sp>
    </p:spTree>
    <p:extLst>
      <p:ext uri="{BB962C8B-B14F-4D97-AF65-F5344CB8AC3E}">
        <p14:creationId xmlns:p14="http://schemas.microsoft.com/office/powerpoint/2010/main" val="353417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5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58B30956-DC90-B742-A97A-10F90C3D355A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Wie wird die Güte eines Netzwerkes bewertet?</a:t>
            </a:r>
          </a:p>
        </p:txBody>
      </p:sp>
    </p:spTree>
    <p:extLst>
      <p:ext uri="{BB962C8B-B14F-4D97-AF65-F5344CB8AC3E}">
        <p14:creationId xmlns:p14="http://schemas.microsoft.com/office/powerpoint/2010/main" val="173335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88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nchrovideo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0385" y="-9225"/>
            <a:ext cx="12262673" cy="6891939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69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7D088A6-E735-574A-82CD-801EB48F50FA}"/>
              </a:ext>
            </a:extLst>
          </p:cNvPr>
          <p:cNvSpPr/>
          <p:nvPr/>
        </p:nvSpPr>
        <p:spPr>
          <a:xfrm>
            <a:off x="5730600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Anfälligkeit gegenüber Kaskadenaus-fällen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9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Kaskadenausfallvideo(s)</a:t>
            </a:r>
          </a:p>
        </p:txBody>
      </p:sp>
      <p:pic>
        <p:nvPicPr>
          <p:cNvPr id="5" name="kaskadenausfall_dezentral_41_4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40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341</Words>
  <Application>Microsoft Macintosh PowerPoint</Application>
  <PresentationFormat>Breitbild</PresentationFormat>
  <Paragraphs>76</Paragraphs>
  <Slides>14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DengXian Light</vt:lpstr>
      <vt:lpstr>Arial</vt:lpstr>
      <vt:lpstr>Calibri</vt:lpstr>
      <vt:lpstr>Calibri Light</vt:lpstr>
      <vt:lpstr>Source Sans Pro</vt:lpstr>
      <vt:lpstr>Source Sans Pro Black</vt:lpstr>
      <vt:lpstr>Source Sans Pro Light</vt:lpstr>
      <vt:lpstr>Times New Roman</vt:lpstr>
      <vt:lpstr>Office</vt:lpstr>
      <vt:lpstr>Nichtlineare Modellierung in den  Naturwissenschaften:   Vergleich von Netzwerkkonzeptionen</vt:lpstr>
      <vt:lpstr>Welche Struktur ist am besten für Energienetzwerke geeignet?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Kaskadenausfallvideo(s)</vt:lpstr>
      <vt:lpstr>Netzwerke im Vergleich</vt:lpstr>
      <vt:lpstr>Netzwerke im Vergleich</vt:lpstr>
      <vt:lpstr>Kaskadenausfälle</vt:lpstr>
      <vt:lpstr>Unser Fazit</vt:lpstr>
      <vt:lpstr>Quellen der nicht selbst erstellten Bilder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Karen Terveer</dc:creator>
  <cp:lastModifiedBy>h tert</cp:lastModifiedBy>
  <cp:revision>54</cp:revision>
  <dcterms:created xsi:type="dcterms:W3CDTF">2019-05-15T13:15:04Z</dcterms:created>
  <dcterms:modified xsi:type="dcterms:W3CDTF">2019-06-30T22:56:46Z</dcterms:modified>
</cp:coreProperties>
</file>

<file path=docProps/thumbnail.jpeg>
</file>